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12192000" cy="6858000"/>
  <p:notesSz cx="6858000" cy="9144000"/>
  <p:embeddedFontLst>
    <p:embeddedFont>
      <p:font typeface="Museo Sans 500" panose="02000000000000000000" pitchFamily="2" charset="77"/>
      <p:regular r:id="rId13"/>
      <p:bold r:id="rId14"/>
      <p:italic r:id="rId15"/>
    </p:embeddedFont>
    <p:embeddedFont>
      <p:font typeface="Museo Sans 900" panose="02000000000000000000" pitchFamily="2" charset="77"/>
      <p:regular r:id="rId16"/>
      <p:bold r:id="rId17"/>
      <p:italic r:id="rId18"/>
      <p:boldItalic r:id="rId19"/>
    </p:embeddedFont>
  </p:embeddedFontLst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5BB7A4-B7A1-4E57-A45D-8A9D5FA0AD4F}" v="3" dt="2022-02-14T08:06:30.5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3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77D7A-F965-5E4F-910E-34922967F0FE}" type="datetimeFigureOut">
              <a:rPr lang="en-NL" smtClean="0"/>
              <a:t>8/19/25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18A0-B21A-BD48-B99D-10659E7289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89216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F018A0-B21A-BD48-B99D-10659E72895C}" type="slidenum">
              <a:rPr lang="en-NL" smtClean="0"/>
              <a:t>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237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598E3-4AEF-874C-BA83-10B8B7150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2C0EFB-4FBE-E54E-BD14-CCFC7466D2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DEB1B-D97D-634D-BD19-35C8A9054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C0526-2A00-3345-A469-24454424C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9899B-C3E6-BE48-8627-6E227582F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14208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36876-70DF-0C44-BC91-BDE1B8036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B3F03-C913-BA43-9193-A60A431A6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489DA-1D1A-7344-8D64-78720643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1020E-9EE3-8C4B-AE3E-B16B42D91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7CA82-E701-EE47-8FD4-6C61C6389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11124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13D073-8498-C241-876A-151D595CDA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78864A-3830-114E-A37D-97D442731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80B4C-241F-654C-85B2-125FDA4B9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8ADE5-0DEB-B647-B388-685C567FA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F0C58-FD56-DE4C-BFB1-089BAC39C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0241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10B33-5BA2-444F-95AC-26868ED4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B9770-0D12-8347-91EB-498A8CBCF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FFA81-B0E0-984D-8443-4B3AEF8E9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85907-6DD6-6F4D-A1CD-9D7FFFE7A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F0638-30E9-2F44-811E-DC2B532B9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0101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79387-4FF5-7F46-AD42-97B21B4BC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321AB-7661-1046-9573-9E9382DE3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C4FD0-845B-104D-9AF7-8E657B508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5D245-0EC3-904E-9326-D464CA143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E978D-C715-6A44-BC0B-C56EA1C58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9096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9F612-7151-FF4B-9D88-2805E63A4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769E0-67C9-D342-AC6D-ADABBC6671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21CE7-A086-364B-913B-27E8696B7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BCD033-FC87-704D-B8A5-B984FE012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2B71C4-3414-8D42-ADAC-9D613685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3E1FF1-0E52-2340-8727-56C089AA7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7152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19CF4-E528-4644-BC29-310C8C61E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DE451-A879-E445-A75E-EEADDD932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52777-C644-BE4C-8DA1-FD5A24665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FF3AF8-FA36-3C46-BB1C-DE56616424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A33204-6FDD-124F-AA83-91700AB248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9A4903-3FDD-B942-86A5-4CA195ED8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3FD22B-31E9-0C4E-8837-793A8CD24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74EC32-1378-D847-8AE3-94A083789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8351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FFA7-B70D-2449-BD63-2560F3963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809481-1203-304C-B8C2-3B697E442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92471-7017-1044-8B5F-714E45EC8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FAD6FD-10A1-714D-B328-C4B61B6D5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9331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C8AB60-FEAD-FA44-B5B2-D6E3E7C66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FF258B-016D-FD46-A471-C6EFC33AF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0EA74E-CD59-5C48-B4F3-DFE186B6B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02498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AB413-733B-0946-9930-A11BDD60C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D2826-2AE9-3D45-9143-E5347E7E2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5C6B9-D8CF-8240-8F9F-4836144FD3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765EB-6D51-7940-84D3-470E4557F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EE4118-FCB5-7342-B702-1A137F082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F60B3-59A8-1540-A585-2EE4BD111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99554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E7BB8-34F7-A54D-9F9B-6DF64D603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D36172-2128-6448-B12A-21BEC52C25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019A09-C45B-3447-83B0-F14981448F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6A65EA-9030-A145-A228-822934454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C8FCB-19C3-FF4F-A5DD-C593F045E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12300B-BD40-ED45-81DE-A098EB043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1310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346D95-F7E0-B14B-99C5-DF4ABC2BA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0EF6E-DCA4-5F4D-AEF8-99649B414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18DAC-DB5D-B04A-8A60-2CCBF98D59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C4E28-3764-0F47-8FF0-6F15CBA60255}" type="datetimeFigureOut">
              <a:rPr lang="en-NL" smtClean="0"/>
              <a:t>8/19/25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975FA-9873-764D-B5F4-753DE6B4F2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0EF63-88B0-8148-B3FC-A77169A131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CAF76-BED6-BC47-AB87-F8B4C5C57BF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27167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F7A2A0-1875-B44C-A011-0DDB9A88D8E5}"/>
              </a:ext>
            </a:extLst>
          </p:cNvPr>
          <p:cNvSpPr/>
          <p:nvPr/>
        </p:nvSpPr>
        <p:spPr>
          <a:xfrm>
            <a:off x="-1" y="-1"/>
            <a:ext cx="121920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DC294C-F392-604B-96F0-471A56B4E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441" y="488610"/>
            <a:ext cx="10818988" cy="2940389"/>
          </a:xfrm>
        </p:spPr>
        <p:txBody>
          <a:bodyPr>
            <a:normAutofit/>
          </a:bodyPr>
          <a:lstStyle/>
          <a:p>
            <a:pPr algn="l"/>
            <a:r>
              <a:rPr lang="en-NL" sz="9600" b="1" dirty="0">
                <a:solidFill>
                  <a:schemeClr val="bg1"/>
                </a:solidFill>
                <a:latin typeface="Museo Sans 900" panose="02000000000000000000" pitchFamily="2" charset="77"/>
              </a:rPr>
              <a:t>Roy Koole </a:t>
            </a:r>
            <a:br>
              <a:rPr lang="en-NL" sz="9600" b="1" dirty="0">
                <a:solidFill>
                  <a:schemeClr val="bg1"/>
                </a:solidFill>
                <a:latin typeface="Museo Sans 900" panose="02000000000000000000" pitchFamily="2" charset="77"/>
              </a:rPr>
            </a:br>
            <a:r>
              <a:rPr lang="en-NL" sz="9600" b="1" dirty="0">
                <a:solidFill>
                  <a:schemeClr val="bg1"/>
                </a:solidFill>
                <a:latin typeface="Museo Sans 900" panose="02000000000000000000" pitchFamily="2" charset="77"/>
              </a:rPr>
              <a:t>in de ICT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3960FD-8C93-9F47-9225-FD91C490D8FA}"/>
              </a:ext>
            </a:extLst>
          </p:cNvPr>
          <p:cNvSpPr txBox="1"/>
          <p:nvPr/>
        </p:nvSpPr>
        <p:spPr>
          <a:xfrm>
            <a:off x="665441" y="3820059"/>
            <a:ext cx="10370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i="1" dirty="0">
                <a:solidFill>
                  <a:schemeClr val="bg1"/>
                </a:solidFill>
                <a:latin typeface="Museo Sans 500" panose="02000000000000000000" pitchFamily="2" charset="77"/>
              </a:rPr>
              <a:t>Van Groot </a:t>
            </a:r>
            <a:r>
              <a:rPr lang="nl-NL" sz="4000" i="1" dirty="0" err="1">
                <a:solidFill>
                  <a:schemeClr val="bg1"/>
                </a:solidFill>
                <a:latin typeface="Museo Sans 500" panose="02000000000000000000" pitchFamily="2" charset="77"/>
              </a:rPr>
              <a:t>Goylant</a:t>
            </a:r>
            <a:r>
              <a:rPr lang="nl-NL" sz="4000" i="1" dirty="0">
                <a:solidFill>
                  <a:schemeClr val="bg1"/>
                </a:solidFill>
                <a:latin typeface="Museo Sans 500" panose="02000000000000000000" pitchFamily="2" charset="77"/>
              </a:rPr>
              <a:t> naar mijn eigen bedrijf tot docent op de ICT Campus</a:t>
            </a:r>
            <a:endParaRPr lang="en-NL" sz="4000" i="1" dirty="0">
              <a:solidFill>
                <a:schemeClr val="bg1"/>
              </a:solidFill>
              <a:latin typeface="Museo Sans 500" panose="02000000000000000000" pitchFamily="2" charset="77"/>
            </a:endParaRPr>
          </a:p>
        </p:txBody>
      </p:sp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B1CC76B-F7A5-A259-4834-E3642D645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2351" y="5360250"/>
            <a:ext cx="4252912" cy="128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429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51AE-CF57-0F43-8986-D86581009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Opdracht voor vandaag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B4C13D-FAE5-4FA1-5DD0-1AE83EF34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85507"/>
            <a:ext cx="8819147" cy="4017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L" dirty="0">
                <a:latin typeface="Museo Sans 500" panose="02000000000000000000" pitchFamily="2" charset="77"/>
              </a:rPr>
              <a:t>Maak een powerpoint presentatie:</a:t>
            </a:r>
          </a:p>
          <a:p>
            <a:r>
              <a:rPr lang="en-NL" dirty="0">
                <a:latin typeface="Museo Sans 500" panose="02000000000000000000" pitchFamily="2" charset="77"/>
              </a:rPr>
              <a:t>Wie ben je?</a:t>
            </a:r>
          </a:p>
          <a:p>
            <a:r>
              <a:rPr lang="en-NL" dirty="0">
                <a:latin typeface="Museo Sans 500" panose="02000000000000000000" pitchFamily="2" charset="77"/>
              </a:rPr>
              <a:t>Wat zijn je hobbies?</a:t>
            </a:r>
          </a:p>
          <a:p>
            <a:r>
              <a:rPr lang="en-NL" dirty="0">
                <a:latin typeface="Museo Sans 500" panose="02000000000000000000" pitchFamily="2" charset="77"/>
              </a:rPr>
              <a:t>Wat zijn je ambities? (wat wil je worden later)</a:t>
            </a:r>
          </a:p>
          <a:p>
            <a:r>
              <a:rPr lang="en-NL" dirty="0">
                <a:latin typeface="Museo Sans 500" panose="02000000000000000000" pitchFamily="2" charset="77"/>
              </a:rPr>
              <a:t>Waarom zit je hier bij dit vak?</a:t>
            </a:r>
          </a:p>
          <a:p>
            <a:r>
              <a:rPr lang="en-NL" dirty="0">
                <a:latin typeface="Museo Sans 500" panose="02000000000000000000" pitchFamily="2" charset="77"/>
              </a:rPr>
              <a:t>Wat hoop je te leren in dit vak?</a:t>
            </a:r>
          </a:p>
          <a:p>
            <a:endParaRPr lang="en-NL" dirty="0">
              <a:latin typeface="Museo Sans 500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73197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51AE-CF57-0F43-8986-D86581009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Wie ben ik?</a:t>
            </a:r>
            <a:endParaRPr lang="en-NL" b="1" dirty="0">
              <a:solidFill>
                <a:schemeClr val="accent1"/>
              </a:solidFill>
              <a:latin typeface="Museo Sans 900" panose="02000000000000000000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A0AFB-876F-3F4E-B557-BFB189461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833"/>
            <a:ext cx="10515600" cy="5137041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NL" sz="3200" dirty="0">
                <a:latin typeface="Museo Sans 500" panose="02000000000000000000" pitchFamily="2" charset="77"/>
              </a:rPr>
              <a:t>Roy Koole </a:t>
            </a:r>
          </a:p>
          <a:p>
            <a:pPr lvl="2"/>
            <a:r>
              <a:rPr lang="en-NL" sz="2800" dirty="0">
                <a:latin typeface="Museo Sans 500" panose="02000000000000000000" pitchFamily="2" charset="77"/>
              </a:rPr>
              <a:t>26 jaar</a:t>
            </a:r>
          </a:p>
          <a:p>
            <a:pPr lvl="2"/>
            <a:r>
              <a:rPr lang="en-NL" sz="2800" dirty="0">
                <a:latin typeface="Museo Sans 500" panose="02000000000000000000" pitchFamily="2" charset="77"/>
              </a:rPr>
              <a:t>Software developer</a:t>
            </a:r>
          </a:p>
          <a:p>
            <a:pPr lvl="1">
              <a:lnSpc>
                <a:spcPct val="120000"/>
              </a:lnSpc>
            </a:pPr>
            <a:endParaRPr lang="en-NL" sz="3200" dirty="0">
              <a:latin typeface="Museo Sans 500" panose="02000000000000000000" pitchFamily="2" charset="77"/>
            </a:endParaRPr>
          </a:p>
          <a:p>
            <a:pPr lvl="1">
              <a:lnSpc>
                <a:spcPct val="120000"/>
              </a:lnSpc>
            </a:pPr>
            <a:r>
              <a:rPr lang="en-NL" sz="3200" dirty="0">
                <a:latin typeface="Museo Sans 500" panose="02000000000000000000" pitchFamily="2" charset="77"/>
              </a:rPr>
              <a:t>Groot Goylant   [Leerling] (2010 – 2014)</a:t>
            </a:r>
          </a:p>
          <a:p>
            <a:pPr lvl="2">
              <a:lnSpc>
                <a:spcPct val="120000"/>
              </a:lnSpc>
            </a:pPr>
            <a:r>
              <a:rPr lang="en-GB" sz="2800" dirty="0">
                <a:latin typeface="Museo Sans 500" panose="02000000000000000000" pitchFamily="2" charset="77"/>
              </a:rPr>
              <a:t>v</a:t>
            </a:r>
            <a:r>
              <a:rPr lang="en-NL" sz="2800" dirty="0">
                <a:latin typeface="Museo Sans 500" panose="02000000000000000000" pitchFamily="2" charset="77"/>
              </a:rPr>
              <a:t>mbo kader | ICT-Route</a:t>
            </a:r>
          </a:p>
          <a:p>
            <a:pPr lvl="1">
              <a:lnSpc>
                <a:spcPct val="120000"/>
              </a:lnSpc>
            </a:pPr>
            <a:r>
              <a:rPr lang="en-NL" sz="3200" dirty="0">
                <a:latin typeface="Museo Sans 500" panose="02000000000000000000" pitchFamily="2" charset="77"/>
              </a:rPr>
              <a:t>ICT Campus 	[Student] (2014 – 2017)</a:t>
            </a:r>
          </a:p>
          <a:p>
            <a:pPr lvl="2">
              <a:lnSpc>
                <a:spcPct val="120000"/>
              </a:lnSpc>
            </a:pPr>
            <a:r>
              <a:rPr lang="nl-NL" sz="2800" dirty="0">
                <a:latin typeface="Museo Sans 500" panose="02000000000000000000" pitchFamily="2" charset="77"/>
              </a:rPr>
              <a:t>mbo niveau 4 | Applicatieontwikkelaar</a:t>
            </a:r>
            <a:endParaRPr lang="en-NL" sz="2800" dirty="0">
              <a:latin typeface="Museo Sans 500" panose="02000000000000000000" pitchFamily="2" charset="77"/>
            </a:endParaRPr>
          </a:p>
          <a:p>
            <a:pPr lvl="1">
              <a:lnSpc>
                <a:spcPct val="120000"/>
              </a:lnSpc>
            </a:pPr>
            <a:r>
              <a:rPr lang="en-NL" sz="3200" dirty="0">
                <a:latin typeface="Museo Sans 500" panose="02000000000000000000" pitchFamily="2" charset="77"/>
              </a:rPr>
              <a:t>Eigen bedrijf 	[Eigenaar] (2018 – heden)</a:t>
            </a:r>
          </a:p>
          <a:p>
            <a:pPr lvl="1">
              <a:lnSpc>
                <a:spcPct val="120000"/>
              </a:lnSpc>
            </a:pPr>
            <a:r>
              <a:rPr lang="en-NL" sz="3200" dirty="0">
                <a:latin typeface="Museo Sans 500" panose="02000000000000000000" pitchFamily="2" charset="77"/>
              </a:rPr>
              <a:t>ICT Campus 	[Docent] (2019 – heden)</a:t>
            </a:r>
          </a:p>
          <a:p>
            <a:pPr lvl="2">
              <a:lnSpc>
                <a:spcPct val="120000"/>
              </a:lnSpc>
            </a:pPr>
            <a:r>
              <a:rPr lang="en-GB" sz="2800" dirty="0">
                <a:latin typeface="Museo Sans 500" panose="02000000000000000000" pitchFamily="2" charset="77"/>
              </a:rPr>
              <a:t>P</a:t>
            </a:r>
            <a:r>
              <a:rPr lang="en-NL" sz="2800">
                <a:latin typeface="Museo Sans 500" panose="02000000000000000000" pitchFamily="2" charset="77"/>
              </a:rPr>
              <a:t>ost-hbo | Pedagogisch Didactisch Getuigschrift</a:t>
            </a:r>
          </a:p>
          <a:p>
            <a:pPr lvl="2"/>
            <a:r>
              <a:rPr lang="nl-NL" sz="2800" dirty="0">
                <a:latin typeface="Museo Sans 500" panose="02000000000000000000" pitchFamily="2" charset="77"/>
              </a:rPr>
              <a:t>Post-hbo | Opleiding tot leidinggevende in het basis- en voortgezet onderwijs</a:t>
            </a:r>
            <a:endParaRPr lang="en-NL" sz="2800" dirty="0">
              <a:latin typeface="Museo Sans 500" panose="02000000000000000000" pitchFamily="2" charset="77"/>
            </a:endParaRPr>
          </a:p>
        </p:txBody>
      </p:sp>
      <p:pic>
        <p:nvPicPr>
          <p:cNvPr id="5" name="Picture 4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1D181454-05DC-E192-4748-61A34CC3C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2729" y="365125"/>
            <a:ext cx="3121071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91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51AE-CF57-0F43-8986-D86581009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Groot </a:t>
            </a:r>
            <a:r>
              <a:rPr lang="nl-NL" b="1" dirty="0" err="1">
                <a:solidFill>
                  <a:schemeClr val="accent1"/>
                </a:solidFill>
                <a:latin typeface="Museo Sans 900" panose="02000000000000000000" pitchFamily="2" charset="77"/>
              </a:rPr>
              <a:t>Goylant</a:t>
            </a:r>
            <a:r>
              <a:rPr lang="nl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 </a:t>
            </a:r>
            <a:br>
              <a:rPr lang="nl-NL" b="1" dirty="0">
                <a:solidFill>
                  <a:schemeClr val="accent1"/>
                </a:solidFill>
                <a:latin typeface="Museo Sans 900" panose="02000000000000000000" pitchFamily="2" charset="77"/>
              </a:rPr>
            </a:br>
            <a:r>
              <a:rPr lang="nl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(Junior ICT Campus)</a:t>
            </a:r>
            <a:endParaRPr lang="en-NL" b="1" dirty="0">
              <a:solidFill>
                <a:schemeClr val="accent1"/>
              </a:solidFill>
              <a:latin typeface="Museo Sans 900" panose="02000000000000000000" pitchFamily="2" charset="77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B4C13D-FAE5-4FA1-5DD0-1AE83EF34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2955"/>
            <a:ext cx="10515600" cy="40719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L" sz="3600" dirty="0">
                <a:latin typeface="Museo Sans 500" panose="02000000000000000000" pitchFamily="2" charset="77"/>
              </a:rPr>
              <a:t>Les van de docenten van de ICT Campus</a:t>
            </a:r>
          </a:p>
          <a:p>
            <a:pPr marL="0" indent="0">
              <a:buNone/>
            </a:pPr>
            <a:r>
              <a:rPr lang="en-NL" sz="3600" dirty="0">
                <a:latin typeface="Museo Sans 500" panose="02000000000000000000" pitchFamily="2" charset="77"/>
              </a:rPr>
              <a:t>Programmeren</a:t>
            </a:r>
          </a:p>
          <a:p>
            <a:pPr lvl="1"/>
            <a:r>
              <a:rPr lang="en-NL" sz="3200" dirty="0">
                <a:latin typeface="Museo Sans 500" panose="02000000000000000000" pitchFamily="2" charset="77"/>
              </a:rPr>
              <a:t>HTML/CSS</a:t>
            </a:r>
          </a:p>
          <a:p>
            <a:pPr marL="0" indent="0">
              <a:buNone/>
            </a:pPr>
            <a:r>
              <a:rPr lang="en-NL" sz="3600" dirty="0">
                <a:latin typeface="Museo Sans 500" panose="02000000000000000000" pitchFamily="2" charset="77"/>
              </a:rPr>
              <a:t>Netwerken</a:t>
            </a:r>
          </a:p>
          <a:p>
            <a:pPr lvl="1"/>
            <a:r>
              <a:rPr lang="en-NL" sz="3200" dirty="0">
                <a:latin typeface="Museo Sans 500" panose="02000000000000000000" pitchFamily="2" charset="77"/>
              </a:rPr>
              <a:t>Kabels maken</a:t>
            </a:r>
          </a:p>
          <a:p>
            <a:pPr lvl="1"/>
            <a:r>
              <a:rPr lang="en-NL" sz="3200" dirty="0">
                <a:latin typeface="Museo Sans 500" panose="02000000000000000000" pitchFamily="2" charset="77"/>
              </a:rPr>
              <a:t>Netwerken tekenen</a:t>
            </a:r>
          </a:p>
          <a:p>
            <a:pPr marL="0" indent="0">
              <a:buNone/>
            </a:pPr>
            <a:r>
              <a:rPr lang="en-NL" sz="3600" dirty="0">
                <a:latin typeface="Museo Sans 500" panose="02000000000000000000" pitchFamily="2" charset="77"/>
              </a:rPr>
              <a:t>Office</a:t>
            </a:r>
          </a:p>
          <a:p>
            <a:pPr lvl="1"/>
            <a:r>
              <a:rPr lang="en-NL" sz="3200" dirty="0">
                <a:latin typeface="Museo Sans 500" panose="02000000000000000000" pitchFamily="2" charset="77"/>
              </a:rPr>
              <a:t>Word &amp; Powerpoint</a:t>
            </a:r>
          </a:p>
        </p:txBody>
      </p:sp>
    </p:spTree>
    <p:extLst>
      <p:ext uri="{BB962C8B-B14F-4D97-AF65-F5344CB8AC3E}">
        <p14:creationId xmlns:p14="http://schemas.microsoft.com/office/powerpoint/2010/main" val="792425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51AE-CF57-0F43-8986-D86581009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ICT Campus </a:t>
            </a:r>
            <a:br>
              <a:rPr lang="en-NL" b="1" dirty="0">
                <a:solidFill>
                  <a:schemeClr val="accent1"/>
                </a:solidFill>
                <a:latin typeface="Museo Sans 900" panose="02000000000000000000" pitchFamily="2" charset="77"/>
              </a:rPr>
            </a:br>
            <a:r>
              <a:rPr lang="en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(mbo niveau 4 | Software developer)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B4C13D-FAE5-4FA1-5DD0-1AE83EF34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4220"/>
            <a:ext cx="4499344" cy="36324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L" sz="3600" dirty="0">
                <a:latin typeface="Museo Sans 500" panose="02000000000000000000" pitchFamily="2" charset="77"/>
              </a:rPr>
              <a:t>Programmeren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HTML/CSS (web)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Javascript (web)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PHP (webserver)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MySQL (databases)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Python (desktop)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C#(desktop)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E9DCE4-1359-EBBF-DB95-ECAAEA0359B3}"/>
              </a:ext>
            </a:extLst>
          </p:cNvPr>
          <p:cNvSpPr txBox="1">
            <a:spLocks/>
          </p:cNvSpPr>
          <p:nvPr/>
        </p:nvSpPr>
        <p:spPr>
          <a:xfrm>
            <a:off x="5663608" y="2194220"/>
            <a:ext cx="5167423" cy="3632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NL" sz="3600" dirty="0">
                <a:latin typeface="Museo Sans 500" panose="02000000000000000000" pitchFamily="2" charset="77"/>
              </a:rPr>
              <a:t>AVO vakken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Nederlands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Engels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Rekenen</a:t>
            </a:r>
          </a:p>
          <a:p>
            <a:pPr marL="0" indent="0">
              <a:buNone/>
            </a:pPr>
            <a:r>
              <a:rPr lang="en-NL" sz="3600" dirty="0">
                <a:latin typeface="Museo Sans 500" panose="02000000000000000000" pitchFamily="2" charset="77"/>
              </a:rPr>
              <a:t>Stages bij ICT bedrijven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Professional Boat Care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Drukkerij de Toekomst</a:t>
            </a:r>
          </a:p>
        </p:txBody>
      </p:sp>
    </p:spTree>
    <p:extLst>
      <p:ext uri="{BB962C8B-B14F-4D97-AF65-F5344CB8AC3E}">
        <p14:creationId xmlns:p14="http://schemas.microsoft.com/office/powerpoint/2010/main" val="284654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51AE-CF57-0F43-8986-D86581009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Eigen bedrijf (1)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062194-82DA-A77B-5508-36AF85B3A451}"/>
              </a:ext>
            </a:extLst>
          </p:cNvPr>
          <p:cNvSpPr txBox="1">
            <a:spLocks/>
          </p:cNvSpPr>
          <p:nvPr/>
        </p:nvSpPr>
        <p:spPr>
          <a:xfrm>
            <a:off x="838200" y="1690687"/>
            <a:ext cx="7157484" cy="4802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3200" dirty="0">
                <a:latin typeface="Museo Sans 500" panose="02000000000000000000" pitchFamily="2" charset="77"/>
              </a:rPr>
              <a:t>Opdrachtgevers &amp; samenwerkingen: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Ubbens Consulting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NPO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KRO-NCRV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STER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Teslacom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MDS &amp; MODS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Yormac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Marjoleijn Dekkers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Landbridge BV</a:t>
            </a:r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64B79337-FAEA-0606-C38C-2E1A11BCE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084" y="3052417"/>
            <a:ext cx="2520493" cy="863183"/>
          </a:xfrm>
          <a:prstGeom prst="rect">
            <a:avLst/>
          </a:prstGeom>
        </p:spPr>
      </p:pic>
      <p:pic>
        <p:nvPicPr>
          <p:cNvPr id="13" name="Picture 12" descr="A picture containing logo&#10;&#10;Description automatically generated">
            <a:extLst>
              <a:ext uri="{FF2B5EF4-FFF2-40B4-BE49-F238E27FC236}">
                <a16:creationId xmlns:a16="http://schemas.microsoft.com/office/drawing/2014/main" id="{119402F2-A601-E30B-9028-E103A49A4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6809" y="173364"/>
            <a:ext cx="3378200" cy="1244600"/>
          </a:xfrm>
          <a:prstGeom prst="rect">
            <a:avLst/>
          </a:prstGeom>
        </p:spPr>
      </p:pic>
      <p:pic>
        <p:nvPicPr>
          <p:cNvPr id="15" name="Picture 14" descr="A picture containing text, tableware, dishware, plate&#10;&#10;Description automatically generated">
            <a:extLst>
              <a:ext uri="{FF2B5EF4-FFF2-40B4-BE49-F238E27FC236}">
                <a16:creationId xmlns:a16="http://schemas.microsoft.com/office/drawing/2014/main" id="{66E6D9C5-F403-1D9C-09E5-4CAA4E660F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8746" y="1675777"/>
            <a:ext cx="1999171" cy="911572"/>
          </a:xfrm>
          <a:prstGeom prst="rect">
            <a:avLst/>
          </a:prstGeom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5508B1BA-B0C0-419A-4A58-972CFC177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9498" y="1898068"/>
            <a:ext cx="1345434" cy="1011567"/>
          </a:xfrm>
          <a:prstGeom prst="rect">
            <a:avLst/>
          </a:prstGeom>
        </p:spPr>
      </p:pic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F90B8715-872F-AA7B-44A6-0840F37CF9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5184" y="4544088"/>
            <a:ext cx="4087124" cy="1551844"/>
          </a:xfrm>
          <a:prstGeom prst="rect">
            <a:avLst/>
          </a:prstGeom>
        </p:spPr>
      </p:pic>
      <p:pic>
        <p:nvPicPr>
          <p:cNvPr id="21" name="Picture 20" descr="Circle&#10;&#10;Description automatically generated with low confidence">
            <a:extLst>
              <a:ext uri="{FF2B5EF4-FFF2-40B4-BE49-F238E27FC236}">
                <a16:creationId xmlns:a16="http://schemas.microsoft.com/office/drawing/2014/main" id="{90DB179C-7FB5-AE65-845B-30DDE1BD7C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1920" y="3288062"/>
            <a:ext cx="1494717" cy="75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59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51AE-CF57-0F43-8986-D86581009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Eigen bedrijf (2)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B4C13D-FAE5-4FA1-5DD0-1AE83EF34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976004" cy="1931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L" sz="3200" dirty="0">
                <a:latin typeface="Museo Sans 500" panose="02000000000000000000" pitchFamily="2" charset="77"/>
              </a:rPr>
              <a:t>E-commerce: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Parts-Repair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amParfums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iPhone Repair Hilversum</a:t>
            </a:r>
            <a:endParaRPr lang="en-NL" sz="3200" dirty="0">
              <a:latin typeface="Museo Sans 500" panose="02000000000000000000" pitchFamily="2" charset="77"/>
            </a:endParaRPr>
          </a:p>
          <a:p>
            <a:pPr lvl="1"/>
            <a:endParaRPr lang="en-NL" sz="2800" dirty="0">
              <a:latin typeface="Museo Sans 500" panose="02000000000000000000" pitchFamily="2" charset="77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777B39-403B-0863-869D-718776A8E421}"/>
              </a:ext>
            </a:extLst>
          </p:cNvPr>
          <p:cNvSpPr txBox="1">
            <a:spLocks/>
          </p:cNvSpPr>
          <p:nvPr/>
        </p:nvSpPr>
        <p:spPr>
          <a:xfrm>
            <a:off x="838200" y="3914854"/>
            <a:ext cx="4976004" cy="2181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NL" sz="3200" dirty="0">
                <a:latin typeface="Museo Sans 500" panose="02000000000000000000" pitchFamily="2" charset="77"/>
              </a:rPr>
              <a:t>Websites: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Teslacom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MDS &amp; MODS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Landbridge BV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Ubbens Consulting</a:t>
            </a:r>
          </a:p>
          <a:p>
            <a:pPr lvl="1"/>
            <a:endParaRPr lang="en-NL" dirty="0">
              <a:latin typeface="Museo Sans 500" panose="02000000000000000000" pitchFamily="2" charset="77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F46A8B6-0192-7D7E-1646-CDB40145CF46}"/>
              </a:ext>
            </a:extLst>
          </p:cNvPr>
          <p:cNvSpPr txBox="1">
            <a:spLocks/>
          </p:cNvSpPr>
          <p:nvPr/>
        </p:nvSpPr>
        <p:spPr>
          <a:xfrm>
            <a:off x="6443330" y="2495463"/>
            <a:ext cx="4976004" cy="2838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NL" sz="3200" dirty="0">
                <a:latin typeface="Museo Sans 500" panose="02000000000000000000" pitchFamily="2" charset="77"/>
              </a:rPr>
              <a:t>ICT werkzaamheden: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Teslacom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Yormac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NPO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KRO-NCRV</a:t>
            </a:r>
          </a:p>
          <a:p>
            <a:pPr lvl="1"/>
            <a:r>
              <a:rPr lang="en-NL" sz="2800" dirty="0">
                <a:latin typeface="Museo Sans 500" panose="02000000000000000000" pitchFamily="2" charset="77"/>
              </a:rPr>
              <a:t>Landbridge BV</a:t>
            </a:r>
          </a:p>
        </p:txBody>
      </p:sp>
    </p:spTree>
    <p:extLst>
      <p:ext uri="{BB962C8B-B14F-4D97-AF65-F5344CB8AC3E}">
        <p14:creationId xmlns:p14="http://schemas.microsoft.com/office/powerpoint/2010/main" val="3031349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51AE-CF57-0F43-8986-D86581009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5815"/>
            <a:ext cx="10515600" cy="1325563"/>
          </a:xfrm>
        </p:spPr>
        <p:txBody>
          <a:bodyPr/>
          <a:lstStyle/>
          <a:p>
            <a:r>
              <a:rPr lang="en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Welke werkzaamheden?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B4C13D-FAE5-4FA1-5DD0-1AE83EF34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9320"/>
            <a:ext cx="10515600" cy="5202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L" dirty="0">
                <a:latin typeface="Museo Sans 500" panose="02000000000000000000" pitchFamily="2" charset="77"/>
              </a:rPr>
              <a:t>E-commerce: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Opzetten van de webshop (WooCommerce / Magento)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Programmeren van thema’s &amp; aanvullende functionaliteiten</a:t>
            </a:r>
          </a:p>
          <a:p>
            <a:pPr marL="0" indent="0">
              <a:buNone/>
            </a:pPr>
            <a:r>
              <a:rPr lang="en-NL" dirty="0">
                <a:latin typeface="Museo Sans 500" panose="02000000000000000000" pitchFamily="2" charset="77"/>
              </a:rPr>
              <a:t>Websites: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Landingspagina’s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Portfolio’s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Statische pagina’s</a:t>
            </a:r>
          </a:p>
          <a:p>
            <a:pPr marL="0" indent="0">
              <a:buNone/>
            </a:pPr>
            <a:r>
              <a:rPr lang="en-NL" dirty="0">
                <a:latin typeface="Museo Sans 500" panose="02000000000000000000" pitchFamily="2" charset="77"/>
              </a:rPr>
              <a:t>ICT werkzaamheden: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Netwerken aanleggen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PC’s &amp; laptops spoolen en gereedmaken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iPhones repareren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Adviezen geven over aanschaf software / hardware</a:t>
            </a:r>
          </a:p>
          <a:p>
            <a:pPr lvl="1"/>
            <a:endParaRPr lang="en-NL" sz="2800" dirty="0">
              <a:latin typeface="Museo Sans 500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3196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51AE-CF57-0F43-8986-D86581009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ICT Campus </a:t>
            </a:r>
            <a:br>
              <a:rPr lang="en-NL" b="1">
                <a:solidFill>
                  <a:schemeClr val="accent1"/>
                </a:solidFill>
                <a:latin typeface="Museo Sans 900" panose="02000000000000000000" pitchFamily="2" charset="77"/>
              </a:rPr>
            </a:br>
            <a:r>
              <a:rPr lang="en-NL" b="1">
                <a:solidFill>
                  <a:schemeClr val="accent1"/>
                </a:solidFill>
                <a:latin typeface="Museo Sans 900" panose="02000000000000000000" pitchFamily="2" charset="77"/>
              </a:rPr>
              <a:t>(</a:t>
            </a:r>
            <a:r>
              <a:rPr lang="nl-NL" b="1" dirty="0">
                <a:solidFill>
                  <a:schemeClr val="accent1"/>
                </a:solidFill>
                <a:latin typeface="Museo Sans 900" panose="02000000000000000000" pitchFamily="2" charset="77"/>
              </a:rPr>
              <a:t>Docent</a:t>
            </a:r>
            <a:r>
              <a:rPr lang="en-NL" b="1">
                <a:solidFill>
                  <a:schemeClr val="accent1"/>
                </a:solidFill>
                <a:latin typeface="Museo Sans 900" panose="02000000000000000000" pitchFamily="2" charset="77"/>
              </a:rPr>
              <a:t>)</a:t>
            </a:r>
            <a:endParaRPr lang="en-NL" b="1" dirty="0">
              <a:solidFill>
                <a:schemeClr val="accent1"/>
              </a:solidFill>
              <a:latin typeface="Museo Sans 900" panose="02000000000000000000" pitchFamily="2" charset="77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B4C13D-FAE5-4FA1-5DD0-1AE83EF34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5507"/>
            <a:ext cx="5257800" cy="489097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L" dirty="0">
                <a:latin typeface="Museo Sans 500" panose="02000000000000000000" pitchFamily="2" charset="77"/>
              </a:rPr>
              <a:t>Vakken: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Software developer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HTML/CSS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PHP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MySQL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PHP Libraries (Symfony / </a:t>
            </a:r>
            <a:r>
              <a:rPr lang="en-NL">
                <a:latin typeface="Museo Sans 500" panose="02000000000000000000" pitchFamily="2" charset="77"/>
              </a:rPr>
              <a:t>Laravel)</a:t>
            </a:r>
            <a:endParaRPr lang="nl-NL" dirty="0">
              <a:latin typeface="Museo Sans 500" panose="02000000000000000000" pitchFamily="2" charset="77"/>
            </a:endParaRPr>
          </a:p>
          <a:p>
            <a:pPr lvl="2"/>
            <a:r>
              <a:rPr lang="nl-NL" dirty="0">
                <a:latin typeface="Museo Sans 500" panose="02000000000000000000" pitchFamily="2" charset="77"/>
              </a:rPr>
              <a:t>Python</a:t>
            </a:r>
            <a:endParaRPr lang="en-NL" dirty="0">
              <a:latin typeface="Museo Sans 500" panose="02000000000000000000" pitchFamily="2" charset="77"/>
            </a:endParaRP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Cyber Security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Projecten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Expert IT Systems &amp; Security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Ethical Hacking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Cyber Security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Servicedesk</a:t>
            </a:r>
          </a:p>
          <a:p>
            <a:pPr lvl="2"/>
            <a:r>
              <a:rPr lang="en-NL">
                <a:latin typeface="Museo Sans 500" panose="02000000000000000000" pitchFamily="2" charset="77"/>
              </a:rPr>
              <a:t>Projecten</a:t>
            </a:r>
            <a:endParaRPr lang="nl-NL" dirty="0">
              <a:latin typeface="Museo Sans 500" panose="02000000000000000000" pitchFamily="2" charset="77"/>
            </a:endParaRPr>
          </a:p>
          <a:p>
            <a:pPr lvl="2"/>
            <a:r>
              <a:rPr lang="nl-NL" dirty="0">
                <a:latin typeface="Museo Sans 500" panose="02000000000000000000" pitchFamily="2" charset="77"/>
              </a:rPr>
              <a:t>Netwerken (Cisco)</a:t>
            </a:r>
          </a:p>
          <a:p>
            <a:pPr lvl="2"/>
            <a:r>
              <a:rPr lang="nl-NL" dirty="0">
                <a:latin typeface="Museo Sans 500" panose="02000000000000000000" pitchFamily="2" charset="77"/>
              </a:rPr>
              <a:t>Windows (11, Server)</a:t>
            </a:r>
            <a:endParaRPr lang="en-NL" dirty="0">
              <a:latin typeface="Museo Sans 500" panose="02000000000000000000" pitchFamily="2" charset="77"/>
            </a:endParaRPr>
          </a:p>
          <a:p>
            <a:pPr lvl="2"/>
            <a:endParaRPr lang="en-NL" dirty="0">
              <a:latin typeface="Museo Sans 500" panose="02000000000000000000" pitchFamily="2" charset="77"/>
            </a:endParaRPr>
          </a:p>
          <a:p>
            <a:pPr lvl="2"/>
            <a:endParaRPr lang="en-NL" dirty="0">
              <a:latin typeface="Museo Sans 500" panose="02000000000000000000" pitchFamily="2" charset="77"/>
            </a:endParaRPr>
          </a:p>
          <a:p>
            <a:pPr lvl="1"/>
            <a:endParaRPr lang="en-NL" dirty="0">
              <a:latin typeface="Museo Sans 500" panose="02000000000000000000" pitchFamily="2" charset="77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F3A063-C161-E4B8-CC69-D13F8C67CC51}"/>
              </a:ext>
            </a:extLst>
          </p:cNvPr>
          <p:cNvSpPr txBox="1">
            <a:spLocks/>
          </p:cNvSpPr>
          <p:nvPr/>
        </p:nvSpPr>
        <p:spPr>
          <a:xfrm>
            <a:off x="6096000" y="1881963"/>
            <a:ext cx="5257800" cy="48909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dirty="0">
                <a:latin typeface="Museo Sans 500" panose="02000000000000000000" pitchFamily="2" charset="77"/>
              </a:rPr>
              <a:t>Andere werkzaamheden: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Examinering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Beheer van intern netwerk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Beheer examenlokaal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Beheer online services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Online leerplatform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Versiebeheer server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Portfolioserver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ICT Campus website</a:t>
            </a:r>
          </a:p>
          <a:p>
            <a:pPr lvl="2"/>
            <a:r>
              <a:rPr lang="en-NL" dirty="0">
                <a:latin typeface="Museo Sans 500" panose="02000000000000000000" pitchFamily="2" charset="77"/>
              </a:rPr>
              <a:t>ICT Campus wiki</a:t>
            </a:r>
          </a:p>
          <a:p>
            <a:pPr lvl="1"/>
            <a:r>
              <a:rPr lang="en-NL" dirty="0">
                <a:latin typeface="Museo Sans 500" panose="02000000000000000000" pitchFamily="2" charset="77"/>
              </a:rPr>
              <a:t>Stagebegeleiding</a:t>
            </a:r>
          </a:p>
          <a:p>
            <a:pPr lvl="1"/>
            <a:r>
              <a:rPr lang="en-NL">
                <a:latin typeface="Museo Sans 500" panose="02000000000000000000" pitchFamily="2" charset="77"/>
              </a:rPr>
              <a:t>Onderwijsontwikkeling</a:t>
            </a:r>
            <a:endParaRPr lang="nl-NL" dirty="0">
              <a:latin typeface="Museo Sans 500" panose="02000000000000000000" pitchFamily="2" charset="77"/>
            </a:endParaRPr>
          </a:p>
          <a:p>
            <a:pPr lvl="1"/>
            <a:r>
              <a:rPr lang="nl-NL" dirty="0">
                <a:latin typeface="Museo Sans 500" panose="02000000000000000000" pitchFamily="2" charset="77"/>
              </a:rPr>
              <a:t>Operationeel</a:t>
            </a:r>
            <a:endParaRPr lang="en-NL" dirty="0">
              <a:latin typeface="Museo Sans 500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47066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F7A2A0-1875-B44C-A011-0DDB9A88D8E5}"/>
              </a:ext>
            </a:extLst>
          </p:cNvPr>
          <p:cNvSpPr/>
          <p:nvPr/>
        </p:nvSpPr>
        <p:spPr>
          <a:xfrm>
            <a:off x="-1" y="-1"/>
            <a:ext cx="121920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DC294C-F392-604B-96F0-471A56B4E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441" y="488610"/>
            <a:ext cx="10818988" cy="2940389"/>
          </a:xfrm>
        </p:spPr>
        <p:txBody>
          <a:bodyPr>
            <a:normAutofit/>
          </a:bodyPr>
          <a:lstStyle/>
          <a:p>
            <a:pPr algn="l"/>
            <a:r>
              <a:rPr lang="en-NL" sz="9600" b="1" dirty="0">
                <a:solidFill>
                  <a:schemeClr val="bg1"/>
                </a:solidFill>
                <a:latin typeface="Museo Sans 900" panose="02000000000000000000" pitchFamily="2" charset="77"/>
              </a:rPr>
              <a:t>Vragen?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3960FD-8C93-9F47-9225-FD91C490D8FA}"/>
              </a:ext>
            </a:extLst>
          </p:cNvPr>
          <p:cNvSpPr txBox="1"/>
          <p:nvPr/>
        </p:nvSpPr>
        <p:spPr>
          <a:xfrm>
            <a:off x="665441" y="3820059"/>
            <a:ext cx="10370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i="1" dirty="0">
                <a:solidFill>
                  <a:schemeClr val="bg1"/>
                </a:solidFill>
                <a:latin typeface="Museo Sans 500" panose="02000000000000000000" pitchFamily="2" charset="77"/>
              </a:rPr>
              <a:t>Over mij? Mijn carrière? De ICT Campus? </a:t>
            </a:r>
            <a:endParaRPr lang="en-NL" sz="4000" i="1" dirty="0">
              <a:solidFill>
                <a:schemeClr val="bg1"/>
              </a:solidFill>
              <a:latin typeface="Museo Sans 500" panose="02000000000000000000" pitchFamily="2" charset="77"/>
            </a:endParaRPr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132060F-4E5B-2F9A-0199-C4BAD4098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975" y="4927996"/>
            <a:ext cx="5424487" cy="163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44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414</Words>
  <Application>Microsoft Macintosh PowerPoint</Application>
  <PresentationFormat>Widescreen</PresentationFormat>
  <Paragraphs>120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Museo Sans 500</vt:lpstr>
      <vt:lpstr>Calibri Light</vt:lpstr>
      <vt:lpstr>Museo Sans 900</vt:lpstr>
      <vt:lpstr>Arial</vt:lpstr>
      <vt:lpstr>Calibri</vt:lpstr>
      <vt:lpstr>Office Theme</vt:lpstr>
      <vt:lpstr>Roy Koole  in de ICT</vt:lpstr>
      <vt:lpstr>Wie ben ik?</vt:lpstr>
      <vt:lpstr>Groot Goylant  (Junior ICT Campus)</vt:lpstr>
      <vt:lpstr>ICT Campus  (mbo niveau 4 | Software developer)</vt:lpstr>
      <vt:lpstr>Eigen bedrijf (1)</vt:lpstr>
      <vt:lpstr>Eigen bedrijf (2)</vt:lpstr>
      <vt:lpstr>Welke werkzaamheden?</vt:lpstr>
      <vt:lpstr>ICT Campus  (Docent)</vt:lpstr>
      <vt:lpstr>Vragen?</vt:lpstr>
      <vt:lpstr>Opdracht voor vandaag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K0519 - Online marketing &amp;  het toepassen van  e-commerce</dc:title>
  <dc:creator>Roy Koole</dc:creator>
  <cp:lastModifiedBy>Roy Koole</cp:lastModifiedBy>
  <cp:revision>8</cp:revision>
  <dcterms:created xsi:type="dcterms:W3CDTF">2022-02-02T08:05:05Z</dcterms:created>
  <dcterms:modified xsi:type="dcterms:W3CDTF">2025-08-19T10:16:47Z</dcterms:modified>
</cp:coreProperties>
</file>